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70" r:id="rId13"/>
    <p:sldId id="271" r:id="rId14"/>
    <p:sldId id="272" r:id="rId15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94694"/>
  </p:normalViewPr>
  <p:slideViewPr>
    <p:cSldViewPr snapToGrid="0">
      <p:cViewPr varScale="1">
        <p:scale>
          <a:sx n="161" d="100"/>
          <a:sy n="161" d="100"/>
        </p:scale>
        <p:origin x="85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d2396d25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d2396d25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d2396d2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d2396d25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d2396d2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d2396d2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d2396d25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d2396d25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d2396d2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d2396d2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d2396d25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d2396d25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2" name="Google Shape;22;p4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88200" y="662910"/>
            <a:ext cx="3567600" cy="2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Програмна система для розповсюдження та споживання текстового та статичного візуального контенту.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400" dirty="0">
                <a:latin typeface="Times New Roman" panose="02020603050405020304" pitchFamily="18" charset="0"/>
                <a:ea typeface="Apple Color Emoji" pitchFamily="2" charset="0"/>
                <a:cs typeface="Times New Roman" panose="02020603050405020304" pitchFamily="18" charset="0"/>
              </a:rPr>
              <a:t>Мобільний застосунок</a:t>
            </a:r>
            <a:endParaRPr sz="2400" dirty="0"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636969" y="3610800"/>
            <a:ext cx="5718402" cy="15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/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Турчин Олександр Андрійович, ПЗПІ-21-5</a:t>
            </a:r>
          </a:p>
          <a:p>
            <a:pPr marL="0" lvl="0" indent="0" algn="l"/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Керівник: доц. кафедри ПІ </a:t>
            </a:r>
            <a:r>
              <a:rPr lang="uk-U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Побіженко</a:t>
            </a:r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Ірина Олександрівна</a:t>
            </a:r>
          </a:p>
          <a:p>
            <a:pPr marL="0" lvl="0" indent="0"/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червня 2025</a:t>
            </a:r>
            <a:endParaRPr dirty="0"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Фільтрація: отримання опцій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853A28-28F1-4069-C2B9-591A152A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597" y="1109717"/>
            <a:ext cx="5022513" cy="3585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 користувача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8.png">
            <a:extLst>
              <a:ext uri="{FF2B5EF4-FFF2-40B4-BE49-F238E27FC236}">
                <a16:creationId xmlns:a16="http://schemas.microsoft.com/office/drawing/2014/main" id="{0D04B264-3FCD-E8A8-8807-AD296317059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75048" y="768037"/>
            <a:ext cx="1667078" cy="3511106"/>
          </a:xfrm>
          <a:prstGeom prst="rect">
            <a:avLst/>
          </a:prstGeom>
          <a:ln/>
        </p:spPr>
      </p:pic>
      <p:pic>
        <p:nvPicPr>
          <p:cNvPr id="3" name="image6.png">
            <a:extLst>
              <a:ext uri="{FF2B5EF4-FFF2-40B4-BE49-F238E27FC236}">
                <a16:creationId xmlns:a16="http://schemas.microsoft.com/office/drawing/2014/main" id="{7AF0E32A-B4A8-7996-43F2-E5A698B3261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542286" y="768037"/>
            <a:ext cx="1667078" cy="3511106"/>
          </a:xfrm>
          <a:prstGeom prst="rect">
            <a:avLst/>
          </a:prstGeom>
          <a:ln/>
        </p:spPr>
      </p:pic>
      <p:pic>
        <p:nvPicPr>
          <p:cNvPr id="4" name="image4.png">
            <a:extLst>
              <a:ext uri="{FF2B5EF4-FFF2-40B4-BE49-F238E27FC236}">
                <a16:creationId xmlns:a16="http://schemas.microsoft.com/office/drawing/2014/main" id="{EE601454-B13C-F5CE-F84E-EA0242074E10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601715" y="768037"/>
            <a:ext cx="1790434" cy="3511106"/>
          </a:xfrm>
          <a:prstGeom prst="rect">
            <a:avLst/>
          </a:prstGeom>
          <a:ln/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127311A8-41A8-8382-ACF1-F1931347355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4572000" y="768037"/>
            <a:ext cx="1667079" cy="3511106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Тестування</a:t>
            </a:r>
            <a:endParaRPr sz="3200"/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795D86-E6FB-B12E-A591-5F872E7CC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128" y="941322"/>
            <a:ext cx="6431173" cy="3608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Публікація результатів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538" y="891225"/>
            <a:ext cx="2930407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055" y="896529"/>
            <a:ext cx="2930408" cy="412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Підсумки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результаті роботи було розроблено мобільний застосунок для розповсюдження та споживання текстового та статичного візуального контенту, який вирішить проблему нестачі зручних платформ для доступу до цифрової літератури у нашій країні. Застосунок дає можливість користувачам переглядати, завантажувати або опублікувати власний контент, та взаємодіяти з платформою через інтуїтивно зрозумілий інтерфейс.</a:t>
            </a:r>
            <a:endParaRPr lang="en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 роботи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097337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Створити універсальну мобільну платформу для зручного доступу, перегляду, завантаження та розповсюдження текстового та статичного візуального контенту (електронних книг, коміксів тощо).</a:t>
            </a:r>
          </a:p>
          <a:p>
            <a:pPr marL="0" lvl="0" indent="0" algn="just">
              <a:spcBef>
                <a:spcPts val="1200"/>
              </a:spcBef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роботи є актуальною, адже на тлі стрімкого розвитку ринку цифрового контенту та зростання попиту на електронні книги, комікси й графічну літературу, в Україні відчутно бракує локалізованих, безкоштовних, зручних платформ для їх легального поширення та споживання. </a:t>
            </a: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проблеми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68925" y="894750"/>
            <a:ext cx="548604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uk-UA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Серед аналогів можна виділити </a:t>
            </a: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Amazon Kindle</a:t>
            </a:r>
            <a:r>
              <a:rPr lang="uk-UA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Google Books</a:t>
            </a:r>
            <a:r>
              <a:rPr lang="uk-UA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Wattpad</a:t>
            </a:r>
            <a:r>
              <a:rPr lang="uk-UA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Манга</a:t>
            </a:r>
            <a:r>
              <a:rPr lang="uk-UA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-платформи (</a:t>
            </a:r>
            <a:r>
              <a:rPr lang="en-GB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MangaDex</a:t>
            </a: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MangaRock</a:t>
            </a: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uk-UA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endParaRPr lang="uk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uk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Їх недоліки:       </a:t>
            </a:r>
            <a:endParaRPr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500"/>
              </a:spcBef>
            </a:pPr>
            <a:r>
              <a:rPr lang="uk-UA" sz="1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платна модель, неможливість самостійної публікації без видавця;</a:t>
            </a:r>
          </a:p>
          <a:p>
            <a:pPr marL="285750" indent="-285750">
              <a:spcBef>
                <a:spcPts val="1500"/>
              </a:spcBef>
            </a:pPr>
            <a:r>
              <a:rPr lang="uk-UA" sz="1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відсутність </a:t>
            </a:r>
            <a:r>
              <a:rPr lang="uk-UA" sz="1400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модерації</a:t>
            </a:r>
            <a:r>
              <a:rPr lang="uk-UA" sz="1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підтримки авторського права;</a:t>
            </a:r>
          </a:p>
          <a:p>
            <a:pPr marL="285750" indent="-285750">
              <a:spcBef>
                <a:spcPts val="1500"/>
              </a:spcBef>
            </a:pPr>
            <a:r>
              <a:rPr lang="uk-UA" sz="1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відсутність графічного контенту, обмежений </a:t>
            </a:r>
            <a:r>
              <a:rPr lang="uk-UA" sz="1400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офлайн</a:t>
            </a:r>
            <a:r>
              <a:rPr lang="uk-UA" sz="1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-доступ;</a:t>
            </a:r>
          </a:p>
          <a:p>
            <a:pPr marL="285750" indent="-285750">
              <a:spcBef>
                <a:spcPts val="1500"/>
              </a:spcBef>
            </a:pPr>
            <a:r>
              <a:rPr lang="uk-UA" sz="1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відсутність україномовного контенту, фокус на іноземну аудиторію.</a:t>
            </a: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image14.png">
            <a:extLst>
              <a:ext uri="{FF2B5EF4-FFF2-40B4-BE49-F238E27FC236}">
                <a16:creationId xmlns:a16="http://schemas.microsoft.com/office/drawing/2014/main" id="{F44EC52F-AF97-C772-B7E5-1479C4F334F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254144" y="2843904"/>
            <a:ext cx="1808147" cy="1285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16.png">
            <a:extLst>
              <a:ext uri="{FF2B5EF4-FFF2-40B4-BE49-F238E27FC236}">
                <a16:creationId xmlns:a16="http://schemas.microsoft.com/office/drawing/2014/main" id="{06A26CD3-593B-6292-51BD-62C2A314BF8F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897571" y="706437"/>
            <a:ext cx="3164720" cy="1639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13.png">
            <a:extLst>
              <a:ext uri="{FF2B5EF4-FFF2-40B4-BE49-F238E27FC236}">
                <a16:creationId xmlns:a16="http://schemas.microsoft.com/office/drawing/2014/main" id="{5CB80474-73B1-BE11-DD5F-318EB53898D4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897571" y="2843904"/>
            <a:ext cx="1268733" cy="1285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задачі та опис системи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 українському ринку відсутня універсальна, безкоштовна та зручна мобільна платформа для легального розповсюдження, перегляду та завантаження текстового і графічного цифрового контенту. Система повинна:</a:t>
            </a:r>
          </a:p>
          <a:p>
            <a:pPr marL="285750" indent="-285750" algn="just">
              <a:lnSpc>
                <a:spcPct val="200000"/>
              </a:lnSpc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підтримувати українську мову та локальний контент;</a:t>
            </a:r>
          </a:p>
          <a:p>
            <a:pPr marL="285750" indent="-285750" algn="just">
              <a:lnSpc>
                <a:spcPct val="200000"/>
              </a:lnSpc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надавати простий інтерфейс для користувачів і авторів;</a:t>
            </a:r>
          </a:p>
          <a:p>
            <a:pPr marL="285750" indent="-285750" algn="just">
              <a:lnSpc>
                <a:spcPct val="200000"/>
              </a:lnSpc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забезпечувати персоналізований доступ до матеріалів;</a:t>
            </a:r>
          </a:p>
          <a:p>
            <a:pPr marL="285750" indent="-285750" algn="just">
              <a:lnSpc>
                <a:spcPct val="200000"/>
              </a:lnSpc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враховувати сучасні вимоги безпеки та мобільності;</a:t>
            </a:r>
          </a:p>
          <a:p>
            <a:pPr marL="285750" indent="-285750" algn="just">
              <a:lnSpc>
                <a:spcPct val="200000"/>
              </a:lnSpc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дозволяти авторам без посередників публікувати свої твори.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1486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Діаграма 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компонентів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22.png">
            <a:extLst>
              <a:ext uri="{FF2B5EF4-FFF2-40B4-BE49-F238E27FC236}">
                <a16:creationId xmlns:a16="http://schemas.microsoft.com/office/drawing/2014/main" id="{2A775BFE-801C-8D1A-1703-5549C144234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875892" y="1075053"/>
            <a:ext cx="4147638" cy="3353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Діаграма послідовності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23.png">
            <a:extLst>
              <a:ext uri="{FF2B5EF4-FFF2-40B4-BE49-F238E27FC236}">
                <a16:creationId xmlns:a16="http://schemas.microsoft.com/office/drawing/2014/main" id="{CA078825-8E76-F7AE-7A5F-B5BAF6BEFF9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566041" y="1020872"/>
            <a:ext cx="3412728" cy="3698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діаграма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19.png">
            <a:extLst>
              <a:ext uri="{FF2B5EF4-FFF2-40B4-BE49-F238E27FC236}">
                <a16:creationId xmlns:a16="http://schemas.microsoft.com/office/drawing/2014/main" id="{B7FC90B4-9BEC-E97E-620B-9E12AC40297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60491" y="1064202"/>
            <a:ext cx="4301406" cy="3840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Вибір технологій розробки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268925" y="894750"/>
            <a:ext cx="5127953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285750" indent="-285750"/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 Native —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 для створення мобільних застосунків під </a:t>
            </a:r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iOS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 єдиною кодовою базою;</a:t>
            </a:r>
          </a:p>
          <a:p>
            <a:pPr marL="285750" indent="-285750">
              <a:spcBef>
                <a:spcPts val="1500"/>
              </a:spcBef>
            </a:pPr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Expo —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інструмент для спрощеної збірки, тестування та запуску мобільного застосунку без налаштувань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нативного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середовища;</a:t>
            </a:r>
          </a:p>
          <a:p>
            <a:pPr marL="285750" indent="-285750">
              <a:spcBef>
                <a:spcPts val="1500"/>
              </a:spcBef>
            </a:pP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I18n </a:t>
            </a:r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динамічне завантаження </a:t>
            </a:r>
            <a:r>
              <a:rPr lang="uk-UA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мовних</a:t>
            </a:r>
            <a:r>
              <a:rPr lang="uk-U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пакетів (українська, англійська) з можливістю перемикання мови без перезавантаження додатку;</a:t>
            </a:r>
            <a:endParaRPr lang="en-US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500"/>
              </a:spcBef>
            </a:pP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Axios </a:t>
            </a:r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uk-U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бібліотека для роботи з </a:t>
            </a:r>
            <a:r>
              <a:rPr lang="en-GB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uk-U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запитами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та синхронізації даних;</a:t>
            </a:r>
            <a:endParaRPr lang="en-US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500"/>
              </a:spcBef>
            </a:pP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JWT</a:t>
            </a:r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uk-U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береження </a:t>
            </a:r>
            <a:r>
              <a:rPr lang="en-GB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JWT-</a:t>
            </a:r>
            <a:r>
              <a:rPr lang="uk-UA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токенів у захищеному середовищі</a:t>
            </a:r>
            <a:r>
              <a:rPr lang="en-GB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4442" y="925235"/>
            <a:ext cx="1367850" cy="13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015" y="1021485"/>
            <a:ext cx="1175349" cy="11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3715" y="2830372"/>
            <a:ext cx="1954782" cy="11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Expo brand resources: accessing high-guality vector logo SVG, brand colors,  and more.">
            <a:extLst>
              <a:ext uri="{FF2B5EF4-FFF2-40B4-BE49-F238E27FC236}">
                <a16:creationId xmlns:a16="http://schemas.microsoft.com/office/drawing/2014/main" id="{72775BA6-B0F1-8DAC-1A1F-E37911AC1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139" y="2830372"/>
            <a:ext cx="1733861" cy="123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Читання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файлу книги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4450D8-F6E7-3DCD-636F-A292478A8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9449"/>
            <a:ext cx="3486577" cy="3664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611C42-144E-3E42-44C7-34B9FD43E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69449"/>
            <a:ext cx="3601610" cy="36641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375</Words>
  <Application>Microsoft Macintosh PowerPoint</Application>
  <PresentationFormat>On-screen Show (16:9)</PresentationFormat>
  <Paragraphs>42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Times New Roman</vt:lpstr>
      <vt:lpstr>Economica</vt:lpstr>
      <vt:lpstr>Open Sans</vt:lpstr>
      <vt:lpstr>Шаблон презентації кваліфікаційної роботи магістрів</vt:lpstr>
      <vt:lpstr>Програмна система для розповсюдження та споживання текстового та статичного візуального контенту.     Мобільний застосунок</vt:lpstr>
      <vt:lpstr>Мета роботи</vt:lpstr>
      <vt:lpstr>Аналіз проблеми</vt:lpstr>
      <vt:lpstr>  Постановка задачі та опис системи</vt:lpstr>
      <vt:lpstr>Діаграма компонентів</vt:lpstr>
      <vt:lpstr>Діаграма послідовності </vt:lpstr>
      <vt:lpstr>Use case діаграма</vt:lpstr>
      <vt:lpstr>Вибір технологій розробки </vt:lpstr>
      <vt:lpstr>Читання файлу книги</vt:lpstr>
      <vt:lpstr>Фільтрація: отримання опцій</vt:lpstr>
      <vt:lpstr>Інтерфейс користувача </vt:lpstr>
      <vt:lpstr>Тестування</vt:lpstr>
      <vt:lpstr>Публікація результатів </vt:lpstr>
      <vt:lpstr>Підсумки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Турчин Олександр</cp:lastModifiedBy>
  <cp:revision>9</cp:revision>
  <dcterms:modified xsi:type="dcterms:W3CDTF">2025-06-20T07:17:01Z</dcterms:modified>
</cp:coreProperties>
</file>